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Nunito"/>
      <p:regular r:id="rId18"/>
      <p:bold r:id="rId19"/>
      <p:italic r:id="rId20"/>
      <p:boldItalic r:id="rId21"/>
    </p:embeddedFont>
    <p:embeddedFont>
      <p:font typeface="Maven Pro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italic.fntdata"/><Relationship Id="rId11" Type="http://schemas.openxmlformats.org/officeDocument/2006/relationships/slide" Target="slides/slide6.xml"/><Relationship Id="rId22" Type="http://schemas.openxmlformats.org/officeDocument/2006/relationships/font" Target="fonts/MavenPro-regular.fntdata"/><Relationship Id="rId10" Type="http://schemas.openxmlformats.org/officeDocument/2006/relationships/slide" Target="slides/slide5.xml"/><Relationship Id="rId21" Type="http://schemas.openxmlformats.org/officeDocument/2006/relationships/font" Target="fonts/Nuni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MavenPr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Nunito-bold.fntdata"/><Relationship Id="rId6" Type="http://schemas.openxmlformats.org/officeDocument/2006/relationships/slide" Target="slides/slide1.xml"/><Relationship Id="rId18" Type="http://schemas.openxmlformats.org/officeDocument/2006/relationships/font" Target="fonts/Nuni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h43d64711eec7b52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h43d64711eec7b52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h6e9ccfc73ff25bc5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h6e9ccfc73ff25bc5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So living in Calgary almost my whole life, transit has been part of my daily routine for all of my teenage years and </a:t>
            </a:r>
            <a:r>
              <a:rPr lang="en">
                <a:solidFill>
                  <a:schemeClr val="dk1"/>
                </a:solidFill>
              </a:rPr>
              <a:t>early</a:t>
            </a:r>
            <a:r>
              <a:rPr lang="en">
                <a:solidFill>
                  <a:schemeClr val="dk1"/>
                </a:solidFill>
              </a:rPr>
              <a:t> adult life. For this project, I chose the </a:t>
            </a:r>
            <a:r>
              <a:rPr b="1" lang="en">
                <a:solidFill>
                  <a:schemeClr val="dk1"/>
                </a:solidFill>
              </a:rPr>
              <a:t>Calgary Transit Ridership</a:t>
            </a:r>
            <a:r>
              <a:rPr lang="en">
                <a:solidFill>
                  <a:schemeClr val="dk1"/>
                </a:solidFill>
              </a:rPr>
              <a:t> dataset focusing on 17 complete years from 2007 through 2024.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h6e9ccfc73ff25bc5_0_3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h6e9ccfc73ff25bc5_0_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Rather than looking at mode splits—since according to the data, majority of all commutes combine both the bus and LRT C-Train system—I combined total ridership and broke it down by the official subgroups. I decided to leave out the Low Income subgroup data, because there had been a few changes over the years to whom qualifies for this program so I believed the true representation was not objective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h6e9ccfc73ff25bc5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h6e9ccfc73ff25bc5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 started with exploratory charts comparing all the fare types and modes.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 experimented with dividing and grouping my data by </a:t>
            </a:r>
            <a:r>
              <a:rPr lang="en">
                <a:solidFill>
                  <a:schemeClr val="dk1"/>
                </a:solidFill>
              </a:rPr>
              <a:t>different</a:t>
            </a:r>
            <a:r>
              <a:rPr lang="en">
                <a:solidFill>
                  <a:schemeClr val="dk1"/>
                </a:solidFill>
              </a:rPr>
              <a:t> months, seasons, years and the subgroups and also </a:t>
            </a:r>
            <a:r>
              <a:rPr lang="en">
                <a:solidFill>
                  <a:schemeClr val="dk1"/>
                </a:solidFill>
              </a:rPr>
              <a:t>combining</a:t>
            </a:r>
            <a:r>
              <a:rPr lang="en">
                <a:solidFill>
                  <a:schemeClr val="dk1"/>
                </a:solidFill>
              </a:rPr>
              <a:t> them all together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h6e9ccfc73ff25bc5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h6e9ccfc73ff25bc5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tried many </a:t>
            </a:r>
            <a:r>
              <a:rPr lang="en"/>
              <a:t>graph types combined multi-axis layouts. However, my friends and family found the multi-axis designs overwhelming to read. This </a:t>
            </a:r>
            <a:r>
              <a:rPr lang="en"/>
              <a:t>feedback</a:t>
            </a:r>
            <a:r>
              <a:rPr lang="en"/>
              <a:t> made me realize that simple and clean charts were far more effective.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h6e9ccfc73ff25bc5_0_3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h6e9ccfc73ff25bc5_0_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Another challenge was visual balance. Adult ridership vastly outnumbered the other three subgroups which flattened the scale for the </a:t>
            </a:r>
            <a:r>
              <a:rPr lang="en"/>
              <a:t>other</a:t>
            </a:r>
            <a:r>
              <a:rPr lang="en"/>
              <a:t> groups.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h6e9ccfc73ff25bc5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h6e9ccfc73ff25bc5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After I decided on the graph type I would use, I then started </a:t>
            </a:r>
            <a:r>
              <a:rPr lang="en"/>
              <a:t>playing</a:t>
            </a:r>
            <a:r>
              <a:rPr lang="en"/>
              <a:t> </a:t>
            </a:r>
            <a:r>
              <a:rPr lang="en"/>
              <a:t>around</a:t>
            </a:r>
            <a:r>
              <a:rPr lang="en"/>
              <a:t> with laying the graphs out inside the Monthly Pass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h6e9ccfc73ff25bc5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h6e9ccfc73ff25bc5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Critique</a:t>
            </a:r>
            <a:r>
              <a:rPr lang="en"/>
              <a:t> feedback session also pushed me to prioritize real-world readability. So I printed physical test proofs </a:t>
            </a:r>
            <a:r>
              <a:rPr lang="en"/>
              <a:t>because</a:t>
            </a:r>
            <a:r>
              <a:rPr lang="en"/>
              <a:t> I’ve </a:t>
            </a:r>
            <a:r>
              <a:rPr lang="en"/>
              <a:t>never</a:t>
            </a:r>
            <a:r>
              <a:rPr lang="en"/>
              <a:t> printed anything on the Tabloid paper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h6e9ccfc73ff25bc5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h6e9ccfc73ff25bc5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</a:t>
            </a:r>
            <a:r>
              <a:rPr lang="en">
                <a:solidFill>
                  <a:schemeClr val="dk1"/>
                </a:solidFill>
              </a:rPr>
              <a:t>o I wanted to make sure that the font sizes were legible and I also tested a black-and-white version to ensure the charts worked for viewers with color-blindness by doing a contrast check on that version.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h6e9ccfc73ff25bc5_0_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h6e9ccfc73ff25bc5_0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had 3 versions that I was</a:t>
            </a:r>
            <a:r>
              <a:rPr lang="en">
                <a:solidFill>
                  <a:schemeClr val="dk1"/>
                </a:solidFill>
              </a:rPr>
              <a:t> struggling deciding between near the end.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Design </a:t>
            </a:r>
            <a:r>
              <a:rPr lang="en"/>
              <a:t>Critique</a:t>
            </a:r>
            <a:r>
              <a:rPr lang="en"/>
              <a:t> </a:t>
            </a:r>
            <a:r>
              <a:rPr lang="en"/>
              <a:t>session</a:t>
            </a:r>
            <a:r>
              <a:rPr lang="en"/>
              <a:t> feedback was also super </a:t>
            </a:r>
            <a:r>
              <a:rPr lang="en"/>
              <a:t>helpful</a:t>
            </a:r>
            <a:r>
              <a:rPr lang="en"/>
              <a:t> when I was </a:t>
            </a:r>
            <a:r>
              <a:rPr lang="en"/>
              <a:t>deciding</a:t>
            </a:r>
            <a:r>
              <a:rPr lang="en"/>
              <a:t> between how to layout my design at this phase.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Everyone in the group agreed that version 1 is the easiest from</a:t>
            </a:r>
            <a:r>
              <a:rPr lang="en"/>
              <a:t> at</a:t>
            </a:r>
            <a:r>
              <a:rPr lang="en"/>
              <a:t> first glance, I also </a:t>
            </a:r>
            <a:r>
              <a:rPr lang="en"/>
              <a:t>found</a:t>
            </a:r>
            <a:r>
              <a:rPr lang="en"/>
              <a:t> out that the extra pie charts inside each of </a:t>
            </a:r>
            <a:r>
              <a:rPr lang="en"/>
              <a:t>the</a:t>
            </a:r>
            <a:r>
              <a:rPr lang="en"/>
              <a:t> passes were not as effective as the large bar on the top to show the </a:t>
            </a:r>
            <a:r>
              <a:rPr lang="en"/>
              <a:t>overall</a:t>
            </a:r>
            <a:r>
              <a:rPr lang="en"/>
              <a:t> ridership distribution. People also liked the fun fact I had included.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h6e9ccfc73ff25bc5_0_4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h6e9ccfc73ff25bc5_0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the final product </a:t>
            </a:r>
            <a:r>
              <a:rPr lang="en">
                <a:solidFill>
                  <a:schemeClr val="dk1"/>
                </a:solidFill>
              </a:rPr>
              <a:t>I used the </a:t>
            </a:r>
            <a:r>
              <a:rPr lang="en">
                <a:solidFill>
                  <a:schemeClr val="dk1"/>
                </a:solidFill>
              </a:rPr>
              <a:t>City of Calgary official branding, colours, fonts icons my visualization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in the top left in the pass, is where </a:t>
            </a:r>
            <a:r>
              <a:rPr lang="en"/>
              <a:t>the</a:t>
            </a:r>
            <a:r>
              <a:rPr lang="en"/>
              <a:t> City’s logo would originally be. I placed equal-sized C-Train and bus icons to symbolize their equal share of usage.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Each pass clearly labels the overall average peak and low months across the 17-year span.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 the bar </a:t>
            </a:r>
            <a:r>
              <a:rPr lang="en"/>
              <a:t>code</a:t>
            </a:r>
            <a:r>
              <a:rPr lang="en"/>
              <a:t> area is where I put the annual trends because everyone can deduce that covid had a major impact on the total ridership </a:t>
            </a:r>
            <a:r>
              <a:rPr lang="en"/>
              <a:t>amount</a:t>
            </a:r>
            <a:r>
              <a:rPr lang="en"/>
              <a:t> I did not feel the need to </a:t>
            </a:r>
            <a:r>
              <a:rPr lang="en"/>
              <a:t>have</a:t>
            </a:r>
            <a:r>
              <a:rPr lang="en"/>
              <a:t> to emphasize it.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Ultimately, I want viewers to walk away with a clear understanding of how Calgary transit </a:t>
            </a:r>
            <a:r>
              <a:rPr lang="en"/>
              <a:t>users</a:t>
            </a:r>
            <a:r>
              <a:rPr lang="en"/>
              <a:t> moves throughout the months and years, demonstrating that effective data visualization isn't about complex charts—it's about meeting your audience with engaging, fun, clarity and a familiar design.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h6e9ccfc73ff25bc5_0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h6e9ccfc73ff25bc5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B</a:t>
            </a:r>
            <a:r>
              <a:rPr lang="en">
                <a:solidFill>
                  <a:schemeClr val="dk1"/>
                </a:solidFill>
              </a:rPr>
              <a:t>ecause Chinese and Spanish are the most spoken languages hereafter Punjabi and Tagalog according to CBC News, I made translated editions— Since I can read and speak chinese I verified that version, my partner is a native spanish speaker so he helped with that one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13.jpg"/><Relationship Id="rId5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jpg"/><Relationship Id="rId4" Type="http://schemas.openxmlformats.org/officeDocument/2006/relationships/image" Target="../media/image18.jpg"/><Relationship Id="rId5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12.jpg"/><Relationship Id="rId5" Type="http://schemas.openxmlformats.org/officeDocument/2006/relationships/image" Target="../media/image24.jpg"/><Relationship Id="rId6" Type="http://schemas.openxmlformats.org/officeDocument/2006/relationships/image" Target="../media/image1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jpg"/><Relationship Id="rId4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png"/><Relationship Id="rId4" Type="http://schemas.openxmlformats.org/officeDocument/2006/relationships/image" Target="../media/image2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ctrTitle"/>
          </p:nvPr>
        </p:nvSpPr>
        <p:spPr>
          <a:xfrm>
            <a:off x="824000" y="1613825"/>
            <a:ext cx="7812300" cy="136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Information Design</a:t>
            </a:r>
            <a:endParaRPr sz="4800"/>
          </a:p>
        </p:txBody>
      </p:sp>
      <p:sp>
        <p:nvSpPr>
          <p:cNvPr id="278" name="Google Shape;278;p13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September 2026, Annie Ngu</a:t>
            </a:r>
            <a:endParaRPr/>
          </a:p>
        </p:txBody>
      </p:sp>
      <p:sp>
        <p:nvSpPr>
          <p:cNvPr id="279" name="Google Shape;279;p13"/>
          <p:cNvSpPr txBox="1"/>
          <p:nvPr/>
        </p:nvSpPr>
        <p:spPr>
          <a:xfrm>
            <a:off x="824000" y="2689650"/>
            <a:ext cx="5453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DEI 613 Assignment 1</a:t>
            </a:r>
            <a:endParaRPr sz="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EF4D7"/>
            </a:gs>
            <a:gs pos="100000">
              <a:srgbClr val="BED37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5" name="Google Shape;28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51413"/>
            <a:ext cx="4290125" cy="3409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0125" y="1306600"/>
            <a:ext cx="4853874" cy="3235908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4"/>
          <p:cNvSpPr txBox="1"/>
          <p:nvPr/>
        </p:nvSpPr>
        <p:spPr>
          <a:xfrm>
            <a:off x="6333150" y="427550"/>
            <a:ext cx="24945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rPr>
              <a:t>Context</a:t>
            </a:r>
            <a:endParaRPr b="1" sz="3000">
              <a:solidFill>
                <a:schemeClr val="dk2"/>
              </a:solidFill>
              <a:highlight>
                <a:schemeClr val="lt1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EF4D7"/>
            </a:gs>
            <a:gs pos="100000">
              <a:srgbClr val="BED37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451126" cy="4165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3425" y="0"/>
            <a:ext cx="1880575" cy="3111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1225" y="3113137"/>
            <a:ext cx="1580346" cy="204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57725" y="2800500"/>
            <a:ext cx="1880568" cy="2311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2736775"/>
            <a:ext cx="1772449" cy="240672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5"/>
          <p:cNvSpPr txBox="1"/>
          <p:nvPr/>
        </p:nvSpPr>
        <p:spPr>
          <a:xfrm>
            <a:off x="5239775" y="4301375"/>
            <a:ext cx="37563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rPr>
              <a:t>Moodboard/inspo</a:t>
            </a:r>
            <a:endParaRPr b="1" sz="3000">
              <a:solidFill>
                <a:schemeClr val="dk2"/>
              </a:solidFill>
              <a:highlight>
                <a:schemeClr val="lt1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EF4D7"/>
            </a:gs>
            <a:gs pos="100000">
              <a:srgbClr val="BED37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58462"/>
            <a:ext cx="3048010" cy="4042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7991" y="542419"/>
            <a:ext cx="3048010" cy="4058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5990" y="542412"/>
            <a:ext cx="3048010" cy="4058666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6"/>
          <p:cNvSpPr txBox="1"/>
          <p:nvPr/>
        </p:nvSpPr>
        <p:spPr>
          <a:xfrm>
            <a:off x="88425" y="4510375"/>
            <a:ext cx="51717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rPr>
              <a:t>The design </a:t>
            </a:r>
            <a:r>
              <a:rPr b="1" lang="en" sz="30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rPr>
              <a:t>process</a:t>
            </a:r>
            <a:endParaRPr b="1" sz="3000">
              <a:solidFill>
                <a:schemeClr val="dk2"/>
              </a:solidFill>
              <a:highlight>
                <a:schemeClr val="lt1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EF4D7"/>
            </a:gs>
            <a:gs pos="100000">
              <a:srgbClr val="BED37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2806" y="0"/>
            <a:ext cx="3600161" cy="2693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2975" y="1789"/>
            <a:ext cx="3600175" cy="2689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14795" y="2693367"/>
            <a:ext cx="3279413" cy="245013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7"/>
          <p:cNvSpPr txBox="1"/>
          <p:nvPr/>
        </p:nvSpPr>
        <p:spPr>
          <a:xfrm>
            <a:off x="6501575" y="4301375"/>
            <a:ext cx="24945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Sketches</a:t>
            </a:r>
            <a:endParaRPr b="1" sz="3000">
              <a:solidFill>
                <a:schemeClr val="dk2"/>
              </a:solidFill>
              <a:highlight>
                <a:srgbClr val="FFFFFF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EF4D7"/>
            </a:gs>
            <a:gs pos="100000">
              <a:srgbClr val="BED37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7994" y="1036125"/>
            <a:ext cx="2286006" cy="3043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036125"/>
            <a:ext cx="2286006" cy="3043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5998" y="1036125"/>
            <a:ext cx="2286006" cy="3043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1996" y="1036125"/>
            <a:ext cx="2286006" cy="3031966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18"/>
          <p:cNvSpPr txBox="1"/>
          <p:nvPr/>
        </p:nvSpPr>
        <p:spPr>
          <a:xfrm>
            <a:off x="4715950" y="4301375"/>
            <a:ext cx="42801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rPr>
              <a:t>More s</a:t>
            </a:r>
            <a:r>
              <a:rPr b="1" lang="en" sz="30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rPr>
              <a:t>ketches</a:t>
            </a:r>
            <a:endParaRPr b="1" sz="3000">
              <a:solidFill>
                <a:schemeClr val="dk2"/>
              </a:solidFill>
              <a:highlight>
                <a:schemeClr val="lt1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EF4D7"/>
            </a:gs>
            <a:gs pos="100000">
              <a:srgbClr val="BED37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6868" y="0"/>
            <a:ext cx="687027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75276"/>
            <a:ext cx="5005345" cy="374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5342" y="899702"/>
            <a:ext cx="4138651" cy="3098444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20"/>
          <p:cNvSpPr txBox="1"/>
          <p:nvPr/>
        </p:nvSpPr>
        <p:spPr>
          <a:xfrm>
            <a:off x="4715950" y="4301375"/>
            <a:ext cx="42801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rPr>
              <a:t>Concept sketches</a:t>
            </a:r>
            <a:endParaRPr b="1" sz="3000">
              <a:solidFill>
                <a:schemeClr val="dk2"/>
              </a:solidFill>
              <a:highlight>
                <a:schemeClr val="lt1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EF4D7"/>
            </a:gs>
            <a:gs pos="100000">
              <a:srgbClr val="BED37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21" title="Screenshot 2026-09-29 at 1.39.1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48950"/>
            <a:ext cx="5973074" cy="244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7375" y="380663"/>
            <a:ext cx="3286625" cy="4382176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21"/>
          <p:cNvSpPr txBox="1"/>
          <p:nvPr/>
        </p:nvSpPr>
        <p:spPr>
          <a:xfrm>
            <a:off x="321600" y="4192850"/>
            <a:ext cx="24945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rPr>
              <a:t>Ideation</a:t>
            </a:r>
            <a:endParaRPr b="1" sz="3000">
              <a:solidFill>
                <a:schemeClr val="dk2"/>
              </a:solidFill>
              <a:highlight>
                <a:schemeClr val="lt1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EF4D7"/>
            </a:gs>
            <a:gs pos="100000">
              <a:srgbClr val="BED37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22" title="Screenshot 2026-09-29 at 2.36.4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0075" y="-1"/>
            <a:ext cx="6393779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2"/>
          <p:cNvSpPr txBox="1"/>
          <p:nvPr/>
        </p:nvSpPr>
        <p:spPr>
          <a:xfrm>
            <a:off x="3957000" y="4638250"/>
            <a:ext cx="51870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2"/>
                </a:solidFill>
                <a:highlight>
                  <a:schemeClr val="lt1"/>
                </a:highlight>
                <a:latin typeface="Nunito"/>
                <a:ea typeface="Nunito"/>
                <a:cs typeface="Nunito"/>
                <a:sym typeface="Nunito"/>
              </a:rPr>
              <a:t>And then there were 3…</a:t>
            </a:r>
            <a:endParaRPr b="1" sz="2200">
              <a:solidFill>
                <a:schemeClr val="dk2"/>
              </a:solidFill>
              <a:highlight>
                <a:schemeClr val="lt1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39A3A"/>
            </a:gs>
            <a:gs pos="100000">
              <a:srgbClr val="8255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23" title="Ngu_Annie_A1_Final Visualization English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938" y="0"/>
            <a:ext cx="795011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39A3A"/>
            </a:gs>
            <a:gs pos="100000">
              <a:srgbClr val="8255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24" title="Ngu_Annie_A1_Final Visualization Chines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47112"/>
            <a:ext cx="4572012" cy="2957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4" title="Ngu_Annie_A1_Final Spanish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89" y="1714830"/>
            <a:ext cx="4572012" cy="2957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